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5" r:id="rId2"/>
    <p:sldId id="270" r:id="rId3"/>
    <p:sldId id="259" r:id="rId4"/>
    <p:sldId id="298" r:id="rId5"/>
    <p:sldId id="257" r:id="rId6"/>
    <p:sldId id="299" r:id="rId7"/>
    <p:sldId id="297" r:id="rId8"/>
    <p:sldId id="300" r:id="rId9"/>
    <p:sldId id="261" r:id="rId10"/>
    <p:sldId id="301" r:id="rId11"/>
    <p:sldId id="302" r:id="rId12"/>
    <p:sldId id="303" r:id="rId13"/>
    <p:sldId id="262" r:id="rId14"/>
    <p:sldId id="293" r:id="rId15"/>
    <p:sldId id="304" r:id="rId16"/>
    <p:sldId id="294" r:id="rId17"/>
    <p:sldId id="305" r:id="rId18"/>
    <p:sldId id="306" r:id="rId19"/>
    <p:sldId id="307" r:id="rId20"/>
    <p:sldId id="308" r:id="rId21"/>
    <p:sldId id="263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000"/>
    <a:srgbClr val="00FF00"/>
    <a:srgbClr val="E9EDF4"/>
    <a:srgbClr val="DDE3EE"/>
    <a:srgbClr val="D0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70" d="100"/>
          <a:sy n="70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7/23/2011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43000"/>
            <a:ext cx="7889875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Frequency Capping in Online Advertising</a:t>
            </a: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2411413" y="2708275"/>
            <a:ext cx="38766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b="1">
                <a:solidFill>
                  <a:schemeClr val="tx1"/>
                </a:solidFill>
              </a:rPr>
              <a:t>Moran Feldman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tx1"/>
                </a:solidFill>
              </a:rPr>
              <a:t>Technion</a:t>
            </a:r>
          </a:p>
        </p:txBody>
      </p: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571500" y="4357688"/>
            <a:ext cx="2571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6E3024"/>
                </a:solidFill>
              </a:rPr>
              <a:t>Joint work with:</a:t>
            </a:r>
          </a:p>
        </p:txBody>
      </p:sp>
      <p:sp>
        <p:nvSpPr>
          <p:cNvPr id="4101" name="Rectangle 3"/>
          <p:cNvSpPr txBox="1">
            <a:spLocks noChangeArrowheads="1"/>
          </p:cNvSpPr>
          <p:nvPr/>
        </p:nvSpPr>
        <p:spPr bwMode="auto">
          <a:xfrm>
            <a:off x="571500" y="4868863"/>
            <a:ext cx="8248650" cy="122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/>
              <a:t>Niv Buchbinder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/>
              <a:t>The Open University of Israel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Arpita Ghosh,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Yahoo! Research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/>
              <a:t>Joseph (Seffi) Naor,	Technion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Allows to assume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1 for all advertisers.</a:t>
            </a:r>
          </a:p>
          <a:p>
            <a:pPr>
              <a:buNone/>
            </a:pPr>
            <a:r>
              <a:rPr lang="en-US" b="1" u="sng" dirty="0" smtClean="0"/>
              <a:t>Description</a:t>
            </a:r>
          </a:p>
          <a:p>
            <a:r>
              <a:rPr lang="en-US" dirty="0" smtClean="0"/>
              <a:t>Divide advertiser </a:t>
            </a:r>
            <a:r>
              <a:rPr lang="en-US" i="1" dirty="0" err="1" smtClean="0"/>
              <a:t>i</a:t>
            </a:r>
            <a:r>
              <a:rPr lang="en-US" dirty="0" smtClean="0"/>
              <a:t> to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advertisers with demand of </a:t>
            </a:r>
            <a:r>
              <a:rPr lang="en-US" dirty="0" smtClean="0">
                <a:sym typeface="Symbol"/>
              </a:rPr>
              <a:t>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/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>
                <a:sym typeface="Symbol"/>
              </a:rPr>
              <a:t> and 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/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>
                <a:sym typeface="Symbol"/>
              </a:rPr>
              <a:t>,</a:t>
            </a:r>
            <a:r>
              <a:rPr lang="en-US" dirty="0" smtClean="0"/>
              <a:t> and frequency cap of 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impressions assigned by the algorithm to a new advertiser resulting from advertiser </a:t>
            </a:r>
            <a:r>
              <a:rPr lang="en-US" i="1" dirty="0" err="1" smtClean="0"/>
              <a:t>i</a:t>
            </a:r>
            <a:r>
              <a:rPr lang="en-US" dirty="0" smtClean="0"/>
              <a:t> is assigned “in reality” to advertiser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both demand and frequency capping constraints of original advertiser are always respected.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71604" y="3212976"/>
            <a:ext cx="2000264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71670" y="3556895"/>
            <a:ext cx="97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chemeClr val="bg1"/>
                </a:solidFill>
              </a:rPr>
              <a:t>f</a:t>
            </a:r>
            <a:r>
              <a:rPr lang="en-US" sz="32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sz="3200" i="1" dirty="0" smtClean="0">
                <a:solidFill>
                  <a:schemeClr val="bg1"/>
                </a:solidFill>
              </a:rPr>
              <a:t> = 3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1604" y="3212976"/>
            <a:ext cx="642942" cy="1285884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14546" y="3212976"/>
            <a:ext cx="642942" cy="1285884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57488" y="3212976"/>
            <a:ext cx="714380" cy="1285884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86182" y="3570166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33411" y="3570166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f</a:t>
            </a:r>
            <a:r>
              <a:rPr lang="en-US" sz="2400" baseline="-250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90667" y="3570166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f</a:t>
            </a:r>
            <a:r>
              <a:rPr lang="en-US" sz="2400" baseline="-250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6485" y="3570166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f </a:t>
            </a:r>
            <a:r>
              <a:rPr lang="en-US" sz="2400" dirty="0" smtClean="0">
                <a:solidFill>
                  <a:schemeClr val="bg1"/>
                </a:solidFill>
              </a:rPr>
              <a:t>=1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70298E-7 L 0.37969 0.0002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70298E-7 L 0.396 0.0002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70298E-7 L 0.41615 0.0002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6" grpId="0"/>
      <p:bldP spid="6" grpId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544" y="1196752"/>
            <a:ext cx="5904656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None/>
            </a:pPr>
            <a:r>
              <a:rPr lang="en-US" sz="3200" b="1" u="sng" dirty="0" smtClean="0"/>
              <a:t>Lemma</a:t>
            </a:r>
          </a:p>
          <a:p>
            <a:pPr>
              <a:buNone/>
            </a:pPr>
            <a:r>
              <a:rPr lang="en-US" sz="3200" dirty="0" smtClean="0"/>
              <a:t>The reduction preserves the value of </a:t>
            </a:r>
            <a:r>
              <a:rPr lang="en-US" sz="3200" i="1" dirty="0" smtClean="0"/>
              <a:t>OPT</a:t>
            </a:r>
            <a:r>
              <a:rPr lang="en-US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a single advertiser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 by the reduction to advertisers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sorted in non-increasing demand order.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the set of impressions assigned by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Order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such a way that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impressions of the same user are consecutive.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 the impressions of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cyclic fashion.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and freq.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capping constraints of the new advertisers are respected.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604184" y="2348880"/>
            <a:ext cx="2000264" cy="1747356"/>
            <a:chOff x="6604184" y="2348880"/>
            <a:chExt cx="2000264" cy="1747356"/>
          </a:xfrm>
        </p:grpSpPr>
        <p:sp>
          <p:nvSpPr>
            <p:cNvPr id="19" name="Rectangle 18"/>
            <p:cNvSpPr/>
            <p:nvPr/>
          </p:nvSpPr>
          <p:spPr>
            <a:xfrm>
              <a:off x="6604184" y="2348880"/>
              <a:ext cx="2000264" cy="128588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43348" y="3573016"/>
              <a:ext cx="3690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a</a:t>
              </a:r>
              <a:endParaRPr lang="en-US" sz="2800" i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444208" y="4375364"/>
            <a:ext cx="2298556" cy="1737096"/>
            <a:chOff x="6444208" y="4375364"/>
            <a:chExt cx="2298556" cy="1737096"/>
          </a:xfrm>
        </p:grpSpPr>
        <p:sp>
          <p:nvSpPr>
            <p:cNvPr id="20" name="Rectangle 19"/>
            <p:cNvSpPr/>
            <p:nvPr/>
          </p:nvSpPr>
          <p:spPr>
            <a:xfrm>
              <a:off x="6444208" y="4375364"/>
              <a:ext cx="642942" cy="1285884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247126" y="4375364"/>
              <a:ext cx="642942" cy="1285884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28384" y="4375364"/>
              <a:ext cx="714380" cy="1285884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6216" y="5589240"/>
              <a:ext cx="4908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a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21520" y="5589240"/>
              <a:ext cx="4908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a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13608" y="5589240"/>
              <a:ext cx="4908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a</a:t>
              </a:r>
              <a:r>
                <a:rPr lang="en-US" sz="2800" baseline="-25000" dirty="0" smtClean="0"/>
                <a:t>3</a:t>
              </a:r>
              <a:endParaRPr lang="en-US" sz="2800" baseline="-25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588224" y="2492896"/>
            <a:ext cx="2016224" cy="288032"/>
            <a:chOff x="6588224" y="2492896"/>
            <a:chExt cx="2016224" cy="288032"/>
          </a:xfrm>
        </p:grpSpPr>
        <p:sp>
          <p:nvSpPr>
            <p:cNvPr id="27" name="Rectangle 26"/>
            <p:cNvSpPr/>
            <p:nvPr/>
          </p:nvSpPr>
          <p:spPr>
            <a:xfrm>
              <a:off x="6588224" y="2492896"/>
              <a:ext cx="288032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876256" y="2492896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164288" y="2492896"/>
              <a:ext cx="28803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52320" y="2492896"/>
              <a:ext cx="288032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740352" y="2492896"/>
              <a:ext cx="28803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28384" y="2492896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16416" y="2492896"/>
              <a:ext cx="28803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588224" y="3140968"/>
            <a:ext cx="2016224" cy="288032"/>
            <a:chOff x="6588224" y="3140968"/>
            <a:chExt cx="2016224" cy="288032"/>
          </a:xfrm>
        </p:grpSpPr>
        <p:sp>
          <p:nvSpPr>
            <p:cNvPr id="34" name="Rectangle 33"/>
            <p:cNvSpPr/>
            <p:nvPr/>
          </p:nvSpPr>
          <p:spPr>
            <a:xfrm>
              <a:off x="6588224" y="3140968"/>
              <a:ext cx="288032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64288" y="3140968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028384" y="3140968"/>
              <a:ext cx="28803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876256" y="3140968"/>
              <a:ext cx="288032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40352" y="3140968"/>
              <a:ext cx="28803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52320" y="3140968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16416" y="3140968"/>
              <a:ext cx="28803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Down Arrow 40"/>
          <p:cNvSpPr/>
          <p:nvPr/>
        </p:nvSpPr>
        <p:spPr>
          <a:xfrm>
            <a:off x="7308304" y="2852936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588224" y="443711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380312" y="443711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172400" y="4437112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588224" y="4725144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80312" y="4725144"/>
            <a:ext cx="288032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72400" y="4725144"/>
            <a:ext cx="288032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588224" y="5013176"/>
            <a:ext cx="288032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41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Identical Values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363272" cy="51125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Upper bound (of ¾)</a:t>
            </a:r>
          </a:p>
          <a:p>
            <a:r>
              <a:rPr lang="en-US" dirty="0" smtClean="0"/>
              <a:t>Works even for unit frequency caps and equal demands.</a:t>
            </a:r>
          </a:p>
          <a:p>
            <a:r>
              <a:rPr lang="en-US" dirty="0" smtClean="0"/>
              <a:t>Two advertisers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with demand 2 and unit frequency cap.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Three impressions of three different users arrive.</a:t>
            </a:r>
          </a:p>
          <a:p>
            <a:r>
              <a:rPr lang="en-US" dirty="0" smtClean="0"/>
              <a:t>There must be an advertiser assigned a single impression of some user.</a:t>
            </a:r>
          </a:p>
          <a:p>
            <a:r>
              <a:rPr lang="en-US" dirty="0" smtClean="0"/>
              <a:t>Next, another impression of this user arrives.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851920" y="3399383"/>
            <a:ext cx="1800200" cy="1109737"/>
            <a:chOff x="3851920" y="3429000"/>
            <a:chExt cx="1800200" cy="1109737"/>
          </a:xfrm>
        </p:grpSpPr>
        <p:sp>
          <p:nvSpPr>
            <p:cNvPr id="5" name="Rectangle 4"/>
            <p:cNvSpPr/>
            <p:nvPr/>
          </p:nvSpPr>
          <p:spPr>
            <a:xfrm>
              <a:off x="3851920" y="3429000"/>
              <a:ext cx="570934" cy="720080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76056" y="3429000"/>
              <a:ext cx="570934" cy="720080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80426" y="4077072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04562" y="4077072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23928" y="3501008"/>
            <a:ext cx="1512168" cy="576064"/>
            <a:chOff x="3923928" y="2924944"/>
            <a:chExt cx="1512168" cy="576064"/>
          </a:xfrm>
        </p:grpSpPr>
        <p:sp>
          <p:nvSpPr>
            <p:cNvPr id="19" name="Rectangle 18"/>
            <p:cNvSpPr/>
            <p:nvPr/>
          </p:nvSpPr>
          <p:spPr>
            <a:xfrm>
              <a:off x="3923928" y="2924944"/>
              <a:ext cx="288032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48064" y="2924944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3928" y="3212976"/>
              <a:ext cx="28803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04048" y="3717032"/>
            <a:ext cx="504056" cy="432048"/>
            <a:chOff x="5004048" y="3717032"/>
            <a:chExt cx="504056" cy="432048"/>
          </a:xfrm>
        </p:grpSpPr>
        <p:sp>
          <p:nvSpPr>
            <p:cNvPr id="24" name="Rectangle 23"/>
            <p:cNvSpPr/>
            <p:nvPr/>
          </p:nvSpPr>
          <p:spPr>
            <a:xfrm>
              <a:off x="5148064" y="3789040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004048" y="3717032"/>
              <a:ext cx="504056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004048" y="3717032"/>
              <a:ext cx="504056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lide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90" y="2636855"/>
            <a:ext cx="4143387" cy="31073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Result for Identity Freq. Caps and Equal Demands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010"/>
            <a:ext cx="8229600" cy="218599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sz="3000" dirty="0" smtClean="0"/>
              <a:t>Consider advertisers of with unit frequency caps and equal values and demands. Any non-lazy algorithm is ¾-competitive.</a:t>
            </a:r>
          </a:p>
          <a:p>
            <a:pPr marL="514350" indent="-514350">
              <a:lnSpc>
                <a:spcPct val="10000"/>
              </a:lnSpc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u="sng" dirty="0" smtClean="0"/>
              <a:t>Proof idea</a:t>
            </a:r>
            <a:endParaRPr lang="en-US" b="1" u="sng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643702" y="5065747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15206" y="4550150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Minimal impressions per advertiser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14480" y="4143547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1538" y="3929233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Full advertisers</a:t>
            </a:r>
            <a:endParaRPr lang="en-US" sz="2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0023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4000" y="4894731"/>
            <a:ext cx="1242000" cy="3571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43108" y="5065747"/>
            <a:ext cx="357190" cy="808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2910" y="4851433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Maximal Loss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913200" y="3315372"/>
            <a:ext cx="2196000" cy="158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00892" y="3292618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Maximal Loss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6357950" y="364980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2736000" y="3429000"/>
            <a:ext cx="1071570" cy="1357322"/>
          </a:xfrm>
          <a:prstGeom prst="downArrow">
            <a:avLst>
              <a:gd name="adj1" fmla="val 620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 </a:t>
            </a:r>
            <a:r>
              <a:rPr lang="en-US" i="1" dirty="0" smtClean="0"/>
              <a:t>d</a:t>
            </a:r>
            <a:r>
              <a:rPr lang="en-US" dirty="0" smtClean="0"/>
              <a:t>/</a:t>
            </a:r>
            <a:r>
              <a:rPr lang="en-US" i="1" dirty="0" smtClean="0"/>
              <a:t>y</a:t>
            </a:r>
            <a:r>
              <a:rPr lang="en-US" baseline="30000" dirty="0" smtClean="0"/>
              <a:t>*</a:t>
            </a:r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>
            <a:off x="4214810" y="3429000"/>
            <a:ext cx="1571636" cy="1357322"/>
          </a:xfrm>
          <a:prstGeom prst="upArrow">
            <a:avLst>
              <a:gd name="adj1" fmla="val 652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</a:t>
            </a:r>
          </a:p>
          <a:p>
            <a:pPr algn="ctr"/>
            <a:r>
              <a:rPr lang="en-US" i="1" dirty="0" smtClean="0"/>
              <a:t>y</a:t>
            </a:r>
            <a:r>
              <a:rPr lang="en-US" baseline="30000" dirty="0" smtClean="0"/>
              <a:t>*</a:t>
            </a:r>
            <a:r>
              <a:rPr lang="en-US" dirty="0" smtClean="0"/>
              <a:t>/(</a:t>
            </a:r>
            <a:r>
              <a:rPr lang="en-US" i="1" dirty="0" smtClean="0"/>
              <a:t>d-y</a:t>
            </a:r>
            <a:r>
              <a:rPr lang="en-US" baseline="30000" dirty="0" smtClean="0"/>
              <a:t>*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5857892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impression of </a:t>
            </a:r>
            <a:r>
              <a:rPr lang="en-US" sz="2000" i="1" dirty="0" smtClean="0"/>
              <a:t>OPT</a:t>
            </a:r>
            <a:r>
              <a:rPr lang="en-US" sz="2000" dirty="0" smtClean="0"/>
              <a:t>-</a:t>
            </a:r>
            <a:r>
              <a:rPr lang="en-US" sz="2000" i="1" dirty="0" smtClean="0"/>
              <a:t>ALG</a:t>
            </a:r>
            <a:r>
              <a:rPr lang="en-US" sz="2000" dirty="0" smtClean="0"/>
              <a:t> gets:</a:t>
            </a:r>
            <a:endParaRPr lang="en-US" sz="20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210050" y="5857875"/>
          <a:ext cx="1795463" cy="714375"/>
        </p:xfrm>
        <a:graphic>
          <a:graphicData uri="http://schemas.openxmlformats.org/presentationml/2006/ole">
            <p:oleObj spid="_x0000_s13314" name="Equation" r:id="rId5" imgW="1054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 animBg="1"/>
      <p:bldP spid="15" grpId="0"/>
      <p:bldP spid="19" grpId="0" animBg="1"/>
      <p:bldP spid="20" grpId="0"/>
      <p:bldP spid="24" grpId="0" animBg="1"/>
      <p:bldP spid="26" grpId="0" animBg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for Identical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 descr="Slide2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0061" y="3080740"/>
            <a:ext cx="4976847" cy="373263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18864" y="3573016"/>
            <a:ext cx="3981128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/>
              <a:t>We can assume every advertiser is assigned by </a:t>
            </a:r>
            <a:r>
              <a:rPr lang="en-US" sz="3000" i="1" dirty="0" smtClean="0"/>
              <a:t>OPT</a:t>
            </a:r>
            <a:r>
              <a:rPr lang="en-US" sz="3000" dirty="0" smtClean="0"/>
              <a:t> more than by the algorithm.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b="1" u="sng" dirty="0" smtClean="0"/>
              <a:t>Proof idea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/>
              <a:t>Use flow arguments.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5886"/>
            <a:ext cx="8229600" cy="2043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 (3/4-competitive)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 the advertisers by demand.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 each impression to the first eligible advertiser.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for Identical Values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 descr="Slide2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0061" y="3080740"/>
            <a:ext cx="4976847" cy="37326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4031284"/>
            <a:ext cx="4357718" cy="2520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u="sng" dirty="0" smtClean="0"/>
              <a:t>Analysis Idea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Impressions of </a:t>
            </a:r>
            <a:r>
              <a:rPr lang="en-US" sz="2400" i="1" dirty="0" smtClean="0"/>
              <a:t>B</a:t>
            </a:r>
            <a:r>
              <a:rPr lang="en-US" sz="2400" dirty="0" smtClean="0"/>
              <a:t> assigned to advertiser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get paid from two sources:</a:t>
            </a:r>
          </a:p>
          <a:p>
            <a:pPr marL="268288" indent="-268288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Impressions of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pay them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/(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</a:t>
            </a:r>
            <a:r>
              <a:rPr lang="en-US" sz="2400" dirty="0" err="1" smtClean="0"/>
              <a:t>-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).</a:t>
            </a:r>
          </a:p>
          <a:p>
            <a:pPr marL="268288" indent="-268288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Impressions of full advertisers pay them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/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8596" y="1340768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900" i="1" dirty="0" err="1" smtClean="0"/>
              <a:t>OPT</a:t>
            </a:r>
            <a:r>
              <a:rPr lang="en-US" sz="2900" i="1" baseline="-25000" dirty="0" err="1" smtClean="0"/>
              <a:t>j</a:t>
            </a:r>
            <a:r>
              <a:rPr lang="en-US" sz="2900" dirty="0" smtClean="0"/>
              <a:t>(</a:t>
            </a:r>
            <a:r>
              <a:rPr lang="el-GR" sz="2900" i="1" dirty="0" smtClean="0"/>
              <a:t>σ</a:t>
            </a:r>
            <a:r>
              <a:rPr lang="en-US" sz="2900" dirty="0" smtClean="0"/>
              <a:t>) – Number of impressions assigned by </a:t>
            </a:r>
            <a:r>
              <a:rPr lang="en-US" sz="2900" i="1" dirty="0" smtClean="0"/>
              <a:t>OPT</a:t>
            </a:r>
            <a:r>
              <a:rPr lang="en-US" sz="2900" dirty="0" smtClean="0"/>
              <a:t> to </a:t>
            </a:r>
            <a:r>
              <a:rPr lang="en-US" sz="2900" i="1" dirty="0" err="1" smtClean="0"/>
              <a:t>a</a:t>
            </a:r>
            <a:r>
              <a:rPr lang="en-US" sz="2900" i="1" baseline="-25000" dirty="0" err="1" smtClean="0"/>
              <a:t>i</a:t>
            </a:r>
            <a:r>
              <a:rPr lang="en-US" sz="29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900" i="1" dirty="0" err="1" smtClean="0"/>
              <a:t>y</a:t>
            </a:r>
            <a:r>
              <a:rPr lang="en-US" sz="2900" i="1" baseline="-25000" dirty="0" err="1" smtClean="0"/>
              <a:t>j</a:t>
            </a:r>
            <a:r>
              <a:rPr lang="en-US" sz="2900" dirty="0" smtClean="0"/>
              <a:t> – Number of impressions assigned by the algorithm to </a:t>
            </a:r>
            <a:r>
              <a:rPr lang="en-US" sz="2900" i="1" dirty="0" err="1" smtClean="0"/>
              <a:t>a</a:t>
            </a:r>
            <a:r>
              <a:rPr lang="en-US" sz="2900" i="1" baseline="-25000" dirty="0" err="1" smtClean="0"/>
              <a:t>i</a:t>
            </a:r>
            <a:r>
              <a:rPr lang="en-US" sz="2900" i="1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900" i="1" dirty="0" err="1" smtClean="0"/>
              <a:t>k</a:t>
            </a:r>
            <a:r>
              <a:rPr lang="en-US" sz="2900" i="1" baseline="-25000" dirty="0" err="1" smtClean="0"/>
              <a:t>j</a:t>
            </a:r>
            <a:r>
              <a:rPr lang="en-US" sz="2900" dirty="0" smtClean="0"/>
              <a:t> – An indicator whether the algorithm exhausts the demand of </a:t>
            </a:r>
            <a:r>
              <a:rPr lang="en-US" sz="2900" i="1" dirty="0" err="1" smtClean="0"/>
              <a:t>a</a:t>
            </a:r>
            <a:r>
              <a:rPr lang="en-US" sz="2900" i="1" baseline="-25000" dirty="0" err="1" smtClean="0"/>
              <a:t>i</a:t>
            </a:r>
            <a:r>
              <a:rPr lang="en-US" sz="2900" dirty="0" smtClean="0"/>
              <a:t>.</a:t>
            </a:r>
          </a:p>
          <a:p>
            <a:pPr marL="355600" indent="-355600">
              <a:spcBef>
                <a:spcPct val="20000"/>
              </a:spcBef>
              <a:buFont typeface="Arial" pitchFamily="34" charset="0"/>
              <a:buChar char="•"/>
              <a:tabLst>
                <a:tab pos="177800" algn="l"/>
              </a:tabLst>
            </a:pPr>
            <a:r>
              <a:rPr lang="en-US" sz="2900" i="1" dirty="0" smtClean="0"/>
              <a:t>B</a:t>
            </a:r>
            <a:r>
              <a:rPr lang="en-US" sz="2900" dirty="0" smtClean="0"/>
              <a:t> – The impressions </a:t>
            </a:r>
            <a:r>
              <a:rPr lang="en-US" sz="2900" i="1" dirty="0" smtClean="0"/>
              <a:t>OPT</a:t>
            </a:r>
            <a:r>
              <a:rPr lang="en-US" sz="2900" dirty="0" smtClean="0"/>
              <a:t> assigned with no corresponding impression assigned by the algorithm.</a:t>
            </a:r>
            <a:endParaRPr lang="en-US" sz="29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for Identical Values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628"/>
            <a:ext cx="8229600" cy="7143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Theorem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For every advertiser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which is not full: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19450" y="3499346"/>
          <a:ext cx="3265488" cy="793750"/>
        </p:xfrm>
        <a:graphic>
          <a:graphicData uri="http://schemas.openxmlformats.org/presentationml/2006/ole">
            <p:oleObj spid="_x0000_s49154" name="Equation" r:id="rId3" imgW="1828800" imgH="44424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4459912"/>
            <a:ext cx="8229600" cy="1993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Implication</a:t>
            </a:r>
          </a:p>
          <a:p>
            <a:pPr marL="268288" lvl="0" indent="-268288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Ties the number of </a:t>
            </a:r>
            <a:r>
              <a:rPr lang="en-US" sz="2400" i="1" dirty="0" smtClean="0"/>
              <a:t>B</a:t>
            </a:r>
            <a:r>
              <a:rPr lang="en-US" sz="2400" dirty="0" smtClean="0"/>
              <a:t> packets up to advertiser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with the number of full advertisers to the left of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.</a:t>
            </a:r>
          </a:p>
          <a:p>
            <a:pPr marL="268288" lvl="0" indent="-268288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Advertisers to the left of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 demand ≥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8288" lvl="0" indent="-268288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aseline="0" dirty="0" smtClean="0"/>
              <a:t>Used to show that the full advertisers have enough revenue to invest</a:t>
            </a:r>
            <a:r>
              <a:rPr lang="en-US" sz="2400" dirty="0" smtClean="0"/>
              <a:t> in their payments.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268760"/>
            <a:ext cx="8176422" cy="12961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u="sng" dirty="0" smtClean="0"/>
              <a:t>Difficulty</a:t>
            </a:r>
          </a:p>
          <a:p>
            <a:pPr marL="273050" indent="-27305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We got the same payments as before.</a:t>
            </a:r>
          </a:p>
          <a:p>
            <a:pPr marL="273050" indent="-27305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The difficulty is showing that the full advertisers can bear the cost.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363272" cy="18722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Upper bound (of 0.707)</a:t>
            </a:r>
          </a:p>
          <a:p>
            <a:r>
              <a:rPr lang="en-US" dirty="0" smtClean="0"/>
              <a:t>Two advertisers with unit frequency caps:</a:t>
            </a:r>
          </a:p>
          <a:p>
            <a:pPr lvl="1"/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– demand 2 and value 1.</a:t>
            </a:r>
          </a:p>
          <a:p>
            <a:pPr lvl="1"/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– demand 1 and value 2</a:t>
            </a:r>
            <a:r>
              <a:rPr lang="en-US" baseline="30000" dirty="0" smtClean="0"/>
              <a:t>0.5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impression of arrives.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7544" y="3573016"/>
            <a:ext cx="3816424" cy="2880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The configuration after the arrival: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No other impressions arrive.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</a:t>
            </a:r>
            <a:r>
              <a:rPr kumimoji="0" lang="en-US" sz="320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ratio: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835696" y="4479503"/>
            <a:ext cx="1800200" cy="1109737"/>
            <a:chOff x="4499992" y="4653136"/>
            <a:chExt cx="1800200" cy="1109737"/>
          </a:xfrm>
        </p:grpSpPr>
        <p:sp>
          <p:nvSpPr>
            <p:cNvPr id="23" name="Rectangle 22"/>
            <p:cNvSpPr/>
            <p:nvPr/>
          </p:nvSpPr>
          <p:spPr>
            <a:xfrm>
              <a:off x="4499992" y="4653136"/>
              <a:ext cx="570934" cy="720080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24128" y="5013176"/>
              <a:ext cx="570934" cy="360040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28498" y="5301208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52634" y="5301208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1979712" y="458112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059832" y="5805264"/>
          <a:ext cx="636702" cy="432048"/>
        </p:xfrm>
        <a:graphic>
          <a:graphicData uri="http://schemas.openxmlformats.org/presentationml/2006/ole">
            <p:oleObj spid="_x0000_s79874" name="Equation" r:id="rId3" imgW="355320" imgH="241200" progId="Equation.3">
              <p:embed/>
            </p:oleObj>
          </a:graphicData>
        </a:graphic>
      </p:graphicFrame>
      <p:sp>
        <p:nvSpPr>
          <p:cNvPr id="41" name="Content Placeholder 2"/>
          <p:cNvSpPr txBox="1">
            <a:spLocks/>
          </p:cNvSpPr>
          <p:nvPr/>
        </p:nvSpPr>
        <p:spPr>
          <a:xfrm>
            <a:off x="4355976" y="3573016"/>
            <a:ext cx="4464496" cy="2880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The configuration after the arrival: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Two impressions of a new user arrive.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</a:t>
            </a:r>
            <a:r>
              <a:rPr kumimoji="0" lang="en-US" sz="320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ratio:</a:t>
            </a:r>
            <a:endParaRPr kumimoji="0" lang="en-US" sz="3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012160" y="4293096"/>
            <a:ext cx="1800200" cy="1109737"/>
            <a:chOff x="4499992" y="4653136"/>
            <a:chExt cx="1800200" cy="1109737"/>
          </a:xfrm>
        </p:grpSpPr>
        <p:sp>
          <p:nvSpPr>
            <p:cNvPr id="43" name="Rectangle 42"/>
            <p:cNvSpPr/>
            <p:nvPr/>
          </p:nvSpPr>
          <p:spPr>
            <a:xfrm>
              <a:off x="4499992" y="4653136"/>
              <a:ext cx="570934" cy="720080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724128" y="5013176"/>
              <a:ext cx="570934" cy="360040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28498" y="5301208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52634" y="5301208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7380312" y="4682753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6012160" y="4394721"/>
            <a:ext cx="504056" cy="648072"/>
            <a:chOff x="7812360" y="2450505"/>
            <a:chExt cx="504056" cy="648072"/>
          </a:xfrm>
        </p:grpSpPr>
        <p:sp>
          <p:nvSpPr>
            <p:cNvPr id="21" name="Rectangle 20"/>
            <p:cNvSpPr/>
            <p:nvPr/>
          </p:nvSpPr>
          <p:spPr>
            <a:xfrm>
              <a:off x="7956376" y="2450505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56376" y="2738537"/>
              <a:ext cx="28803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812360" y="2666529"/>
              <a:ext cx="504056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7812360" y="2666529"/>
              <a:ext cx="504056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6948264" y="5613400"/>
          <a:ext cx="1550988" cy="817563"/>
        </p:xfrm>
        <a:graphic>
          <a:graphicData uri="http://schemas.openxmlformats.org/presentationml/2006/ole">
            <p:oleObj spid="_x0000_s79875" name="Equation" r:id="rId4" imgW="863280" imgH="457200" progId="Equation.3">
              <p:embed/>
            </p:oleObj>
          </a:graphicData>
        </a:graphic>
      </p:graphicFrame>
      <p:pic>
        <p:nvPicPr>
          <p:cNvPr id="79876" name="Picture 4" descr="C:\Documents and Settings\moranfe\Local Settings\Temporary Internet Files\Content.IE5\DGEVV4J9\MC90043256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16024"/>
            <a:ext cx="1412776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 uiExpand="1" build="p"/>
      <p:bldP spid="31" grpId="0" animBg="1"/>
      <p:bldP spid="41" grpId="0" uiExpand="1" build="p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Dual Linear Program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88355" y="1945432"/>
          <a:ext cx="6435973" cy="3096344"/>
        </p:xfrm>
        <a:graphic>
          <a:graphicData uri="http://schemas.openxmlformats.org/presentationml/2006/ole">
            <p:oleObj spid="_x0000_s81922" name="Equation" r:id="rId3" imgW="3695400" imgH="17776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5085184"/>
            <a:ext cx="83950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n-US" sz="2400" dirty="0" smtClean="0"/>
              <a:t>A – The set of advertisers.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sz="2400" dirty="0" smtClean="0"/>
              <a:t>B – The set of users.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sz="2400" i="1" dirty="0" smtClean="0"/>
              <a:t>K</a:t>
            </a:r>
            <a:r>
              <a:rPr lang="en-US" sz="2400" dirty="0" smtClean="0"/>
              <a:t>(</a:t>
            </a:r>
            <a:r>
              <a:rPr lang="en-US" sz="2400" i="1" dirty="0" smtClean="0"/>
              <a:t>j</a:t>
            </a:r>
            <a:r>
              <a:rPr lang="en-US" sz="2400" dirty="0" smtClean="0"/>
              <a:t>) – The number of impressions of user </a:t>
            </a:r>
            <a:r>
              <a:rPr lang="en-US" sz="2400" i="1" dirty="0" smtClean="0"/>
              <a:t>j</a:t>
            </a:r>
            <a:r>
              <a:rPr lang="en-US" sz="2400" dirty="0" smtClean="0"/>
              <a:t>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sz="2400" i="1" dirty="0" smtClean="0"/>
              <a:t>y</a:t>
            </a:r>
            <a:r>
              <a:rPr lang="en-US" sz="2400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j</a:t>
            </a:r>
            <a:r>
              <a:rPr lang="en-US" sz="2400" dirty="0" smtClean="0"/>
              <a:t>, </a:t>
            </a:r>
            <a:r>
              <a:rPr lang="en-US" sz="2400" i="1" dirty="0" smtClean="0"/>
              <a:t>k</a:t>
            </a:r>
            <a:r>
              <a:rPr lang="en-US" sz="2400" dirty="0" smtClean="0"/>
              <a:t>) – Indicates advertiser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got the </a:t>
            </a:r>
            <a:r>
              <a:rPr lang="en-US" sz="2400" i="1" dirty="0" err="1" smtClean="0"/>
              <a:t>k</a:t>
            </a:r>
            <a:r>
              <a:rPr lang="en-US" sz="2400" i="1" baseline="30000" dirty="0" err="1" smtClean="0"/>
              <a:t>th</a:t>
            </a:r>
            <a:r>
              <a:rPr lang="en-US" sz="2400" dirty="0" smtClean="0"/>
              <a:t> impression of user j. </a:t>
            </a:r>
            <a:endParaRPr lang="en-US" sz="2400" dirty="0"/>
          </a:p>
        </p:txBody>
      </p:sp>
      <p:pic>
        <p:nvPicPr>
          <p:cNvPr id="7" name="Picture 4" descr="C:\Documents and Settings\moranfe\Local Settings\Temporary Internet Files\Content.IE5\DGEVV4J9\MC9004325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16024"/>
            <a:ext cx="1412776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9675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Primal Linear Program</a:t>
            </a:r>
            <a:endParaRPr kumimoji="0" lang="en-US" sz="2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0388" y="1484783"/>
          <a:ext cx="8094662" cy="1504950"/>
        </p:xfrm>
        <a:graphic>
          <a:graphicData uri="http://schemas.openxmlformats.org/presentationml/2006/ole">
            <p:oleObj spid="_x0000_s82946" name="Equation" r:id="rId3" imgW="4876560" imgH="86328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996952"/>
            <a:ext cx="8229600" cy="3645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Upon arrival of impression</a:t>
            </a:r>
            <a:r>
              <a:rPr kumimoji="0" lang="en-US" sz="22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user </a:t>
            </a:r>
            <a:r>
              <a:rPr kumimoji="0" lang="en-US" sz="2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200" i="0" baseline="0" dirty="0" smtClean="0"/>
              <a:t>Assig</a:t>
            </a:r>
            <a:r>
              <a:rPr lang="en-US" sz="2200" dirty="0" smtClean="0"/>
              <a:t>n impression </a:t>
            </a:r>
            <a:r>
              <a:rPr lang="en-US" sz="2200" i="1" dirty="0" smtClean="0"/>
              <a:t>k</a:t>
            </a:r>
            <a:r>
              <a:rPr lang="en-US" sz="2200" dirty="0" smtClean="0"/>
              <a:t> to advertiser </a:t>
            </a:r>
            <a:r>
              <a:rPr lang="en-US" sz="2200" i="1" dirty="0" smtClean="0"/>
              <a:t>m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advertiser                    </a:t>
            </a:r>
            <a:r>
              <a:rPr lang="en-US" sz="2200" dirty="0" smtClean="0"/>
              <a:t>, set: </a:t>
            </a:r>
            <a:r>
              <a:rPr lang="en-US" sz="2200" i="1" dirty="0" smtClean="0"/>
              <a:t>w</a:t>
            </a:r>
            <a:r>
              <a:rPr lang="en-US" sz="2200" dirty="0" smtClean="0"/>
              <a:t>(</a:t>
            </a:r>
            <a:r>
              <a:rPr lang="en-US" sz="2200" i="1" dirty="0" err="1" smtClean="0"/>
              <a:t>i</a:t>
            </a:r>
            <a:r>
              <a:rPr lang="en-US" sz="2200" dirty="0" smtClean="0"/>
              <a:t>, </a:t>
            </a:r>
            <a:r>
              <a:rPr lang="en-US" sz="2200" i="1" dirty="0" smtClean="0"/>
              <a:t>j</a:t>
            </a:r>
            <a:r>
              <a:rPr lang="en-US" sz="2200" dirty="0" smtClean="0"/>
              <a:t>) </a:t>
            </a:r>
            <a:r>
              <a:rPr lang="en-US" sz="2200" dirty="0" smtClean="0">
                <a:sym typeface="Wingdings" pitchFamily="2" charset="2"/>
              </a:rPr>
              <a:t> max{0, (</a:t>
            </a:r>
            <a:r>
              <a:rPr lang="en-US" sz="2200" i="1" dirty="0" smtClean="0">
                <a:sym typeface="Wingdings" pitchFamily="2" charset="2"/>
              </a:rPr>
              <a:t>v</a:t>
            </a:r>
            <a:r>
              <a:rPr lang="en-US" sz="2200" i="1" baseline="-25000" dirty="0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 – </a:t>
            </a:r>
            <a:r>
              <a:rPr lang="en-US" sz="2200" i="1" dirty="0" smtClean="0">
                <a:sym typeface="Wingdings" pitchFamily="2" charset="2"/>
              </a:rPr>
              <a:t>x</a:t>
            </a:r>
            <a:r>
              <a:rPr lang="en-US" sz="2200" dirty="0" smtClean="0">
                <a:sym typeface="Wingdings" pitchFamily="2" charset="2"/>
              </a:rPr>
              <a:t>(</a:t>
            </a:r>
            <a:r>
              <a:rPr lang="en-US" sz="2200" i="1" dirty="0" err="1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)) – (</a:t>
            </a:r>
            <a:r>
              <a:rPr lang="en-US" sz="2200" i="1" dirty="0" smtClean="0">
                <a:sym typeface="Wingdings" pitchFamily="2" charset="2"/>
              </a:rPr>
              <a:t>v</a:t>
            </a:r>
            <a:r>
              <a:rPr lang="en-US" sz="2200" i="1" baseline="-25000" dirty="0" smtClean="0">
                <a:sym typeface="Wingdings" pitchFamily="2" charset="2"/>
              </a:rPr>
              <a:t>m</a:t>
            </a:r>
            <a:r>
              <a:rPr lang="en-US" sz="2200" baseline="-50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 – </a:t>
            </a:r>
            <a:r>
              <a:rPr lang="en-US" sz="2200" i="1" dirty="0" smtClean="0">
                <a:sym typeface="Wingdings" pitchFamily="2" charset="2"/>
              </a:rPr>
              <a:t>x</a:t>
            </a:r>
            <a:r>
              <a:rPr lang="en-US" sz="2200" dirty="0" smtClean="0">
                <a:sym typeface="Wingdings" pitchFamily="2" charset="2"/>
              </a:rPr>
              <a:t>(</a:t>
            </a:r>
            <a:r>
              <a:rPr lang="en-US" sz="2200" i="1" dirty="0" smtClean="0">
                <a:sym typeface="Wingdings" pitchFamily="2" charset="2"/>
              </a:rPr>
              <a:t>m</a:t>
            </a:r>
            <a:r>
              <a:rPr lang="en-US" sz="2200" baseline="-25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))}.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For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each advertiser </a:t>
            </a:r>
            <a:r>
              <a:rPr kumimoji="0" lang="en-US" sz="22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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2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j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 – </a:t>
            </a:r>
            <a:r>
              <a:rPr kumimoji="0" lang="en-US" sz="2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</a:t>
            </a:r>
            <a:r>
              <a:rPr kumimoji="0" lang="en-US" sz="22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1</a:t>
            </a:r>
            <a:r>
              <a:rPr lang="en-US" sz="2200" dirty="0" smtClean="0">
                <a:sym typeface="Wingdings" pitchFamily="2" charset="2"/>
              </a:rPr>
              <a:t>, set: </a:t>
            </a:r>
            <a:r>
              <a:rPr lang="en-US" sz="2200" i="1" dirty="0" smtClean="0">
                <a:sym typeface="Wingdings" pitchFamily="2" charset="2"/>
              </a:rPr>
              <a:t>w</a:t>
            </a:r>
            <a:r>
              <a:rPr lang="en-US" sz="2200" dirty="0" smtClean="0">
                <a:sym typeface="Wingdings" pitchFamily="2" charset="2"/>
              </a:rPr>
              <a:t>(</a:t>
            </a:r>
            <a:r>
              <a:rPr lang="en-US" sz="2200" i="1" dirty="0" err="1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i="1" dirty="0" smtClean="0">
                <a:sym typeface="Wingdings" pitchFamily="2" charset="2"/>
              </a:rPr>
              <a:t>j</a:t>
            </a:r>
            <a:r>
              <a:rPr lang="en-US" sz="2200" dirty="0" smtClean="0">
                <a:sym typeface="Wingdings" pitchFamily="2" charset="2"/>
              </a:rPr>
              <a:t>)  0.</a:t>
            </a:r>
          </a:p>
          <a:p>
            <a:pPr marL="514350" lvl="0" indent="-514350" algn="just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kumimoji="0" lang="en-US" sz="2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For each impression </a:t>
            </a:r>
            <a:r>
              <a:rPr lang="en-US" sz="2200" i="1" dirty="0" smtClean="0">
                <a:sym typeface="Wingdings" pitchFamily="2" charset="2"/>
              </a:rPr>
              <a:t>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smtClean="0">
                <a:sym typeface="Symbol"/>
              </a:rPr>
              <a:t> </a:t>
            </a:r>
            <a:r>
              <a:rPr lang="en-US" sz="2200" i="1" dirty="0" smtClean="0">
                <a:sym typeface="Symbol"/>
              </a:rPr>
              <a:t>k</a:t>
            </a:r>
            <a:r>
              <a:rPr lang="en-US" sz="2200" dirty="0" smtClean="0">
                <a:sym typeface="Symbol"/>
              </a:rPr>
              <a:t> of user </a:t>
            </a:r>
            <a:r>
              <a:rPr lang="en-US" sz="2200" i="1" dirty="0" smtClean="0">
                <a:sym typeface="Symbol"/>
              </a:rPr>
              <a:t>j</a:t>
            </a:r>
            <a:r>
              <a:rPr lang="en-US" sz="2200" dirty="0" smtClean="0">
                <a:sym typeface="Symbol"/>
              </a:rPr>
              <a:t>, set: </a:t>
            </a:r>
            <a:r>
              <a:rPr lang="en-US" sz="2200" i="1" dirty="0" smtClean="0">
                <a:sym typeface="Symbol"/>
              </a:rPr>
              <a:t>z</a:t>
            </a:r>
            <a:r>
              <a:rPr lang="en-US" sz="2200" dirty="0" smtClean="0">
                <a:sym typeface="Symbol"/>
              </a:rPr>
              <a:t>(</a:t>
            </a:r>
            <a:r>
              <a:rPr lang="en-US" sz="2200" i="1" dirty="0" smtClean="0">
                <a:sym typeface="Symbol"/>
              </a:rPr>
              <a:t>j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r</a:t>
            </a:r>
            <a:r>
              <a:rPr lang="en-US" sz="2200" dirty="0" smtClean="0">
                <a:sym typeface="Symbol"/>
              </a:rPr>
              <a:t>)  </a:t>
            </a:r>
            <a:r>
              <a:rPr lang="en-US" sz="2200" dirty="0" smtClean="0">
                <a:sym typeface="Wingdings" pitchFamily="2" charset="2"/>
              </a:rPr>
              <a:t> </a:t>
            </a:r>
            <a:r>
              <a:rPr lang="en-US" sz="2200" i="1" dirty="0" smtClean="0">
                <a:sym typeface="Wingdings" pitchFamily="2" charset="2"/>
              </a:rPr>
              <a:t>v</a:t>
            </a:r>
            <a:r>
              <a:rPr lang="en-US" sz="2200" i="1" baseline="-25000" dirty="0" smtClean="0">
                <a:sym typeface="Wingdings" pitchFamily="2" charset="2"/>
              </a:rPr>
              <a:t>m</a:t>
            </a:r>
            <a:r>
              <a:rPr lang="en-US" baseline="-50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 – </a:t>
            </a:r>
            <a:r>
              <a:rPr lang="en-US" sz="2200" i="1" dirty="0" smtClean="0">
                <a:sym typeface="Wingdings" pitchFamily="2" charset="2"/>
              </a:rPr>
              <a:t>x</a:t>
            </a:r>
            <a:r>
              <a:rPr lang="en-US" sz="2200" dirty="0" smtClean="0">
                <a:sym typeface="Wingdings" pitchFamily="2" charset="2"/>
              </a:rPr>
              <a:t>(</a:t>
            </a:r>
            <a:r>
              <a:rPr lang="en-US" sz="2200" i="1" dirty="0" smtClean="0">
                <a:sym typeface="Wingdings" pitchFamily="2" charset="2"/>
              </a:rPr>
              <a:t>m</a:t>
            </a:r>
            <a:r>
              <a:rPr lang="en-US" sz="2200" baseline="-25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).</a:t>
            </a:r>
          </a:p>
          <a:p>
            <a:pPr marL="514350" lvl="0" indent="-514350" algn="just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kumimoji="0" lang="en-US" sz="2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For advertiser</a:t>
            </a:r>
            <a:r>
              <a:rPr kumimoji="0" lang="en-US" sz="2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</a:t>
            </a:r>
            <a:r>
              <a:rPr kumimoji="0" lang="en-US" sz="22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1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i="1" dirty="0" smtClean="0">
                <a:sym typeface="Wingdings" pitchFamily="2" charset="2"/>
              </a:rPr>
              <a:t>x</a:t>
            </a:r>
            <a:r>
              <a:rPr lang="en-US" sz="2200" dirty="0" smtClean="0">
                <a:sym typeface="Wingdings" pitchFamily="2" charset="2"/>
              </a:rPr>
              <a:t>(</a:t>
            </a:r>
            <a:r>
              <a:rPr lang="en-US" sz="2200" i="1" dirty="0" smtClean="0">
                <a:sym typeface="Wingdings" pitchFamily="2" charset="2"/>
              </a:rPr>
              <a:t>m</a:t>
            </a:r>
            <a:r>
              <a:rPr lang="en-US" sz="2200" baseline="-25000" dirty="0" smtClean="0">
                <a:sym typeface="Wingdings" pitchFamily="2" charset="2"/>
              </a:rPr>
              <a:t>1</a:t>
            </a:r>
            <a:r>
              <a:rPr lang="en-US" sz="2200" dirty="0" smtClean="0">
                <a:sym typeface="Wingdings" pitchFamily="2" charset="2"/>
              </a:rPr>
              <a:t>)  </a:t>
            </a:r>
            <a:r>
              <a:rPr lang="en-US" sz="2200" i="1" dirty="0" smtClean="0">
                <a:sym typeface="Wingdings" pitchFamily="2" charset="2"/>
              </a:rPr>
              <a:t>x</a:t>
            </a:r>
            <a:r>
              <a:rPr lang="en-US" sz="2200" dirty="0" smtClean="0">
                <a:sym typeface="Wingdings" pitchFamily="2" charset="2"/>
              </a:rPr>
              <a:t>(</a:t>
            </a:r>
            <a:r>
              <a:rPr lang="en-US" sz="2200" i="1" dirty="0" smtClean="0">
                <a:sym typeface="Wingdings" pitchFamily="2" charset="2"/>
              </a:rPr>
              <a:t>m</a:t>
            </a:r>
            <a:r>
              <a:rPr lang="en-US" sz="2200" baseline="-25000" dirty="0" smtClean="0">
                <a:sym typeface="Wingdings" pitchFamily="2" charset="2"/>
              </a:rPr>
              <a:t>1</a:t>
            </a:r>
            <a:r>
              <a:rPr lang="en-US" sz="2200" dirty="0" smtClean="0">
                <a:sym typeface="Wingdings" pitchFamily="2" charset="2"/>
              </a:rPr>
              <a:t>) (1 – 1/</a:t>
            </a:r>
            <a:r>
              <a:rPr lang="en-US" sz="2200" i="1" dirty="0" err="1" smtClean="0">
                <a:sym typeface="Wingdings" pitchFamily="2" charset="2"/>
              </a:rPr>
              <a:t>d</a:t>
            </a:r>
            <a:r>
              <a:rPr lang="en-US" sz="2200" i="1" baseline="-25000" dirty="0" err="1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) + </a:t>
            </a:r>
            <a:r>
              <a:rPr lang="en-US" sz="2200" i="1" dirty="0" smtClean="0">
                <a:sym typeface="Wingdings" pitchFamily="2" charset="2"/>
              </a:rPr>
              <a:t>v</a:t>
            </a:r>
            <a:r>
              <a:rPr lang="en-US" sz="2200" i="1" baseline="-25000" dirty="0" smtClean="0">
                <a:sym typeface="Wingdings" pitchFamily="2" charset="2"/>
              </a:rPr>
              <a:t>m</a:t>
            </a:r>
            <a:r>
              <a:rPr lang="en-US" sz="2200" baseline="-50000" dirty="0" smtClean="0">
                <a:sym typeface="Wingdings" pitchFamily="2" charset="2"/>
              </a:rPr>
              <a:t>1 </a:t>
            </a:r>
            <a:r>
              <a:rPr lang="en-US" sz="2200" dirty="0" smtClean="0">
                <a:sym typeface="Wingdings" pitchFamily="2" charset="2"/>
              </a:rPr>
              <a:t>/(</a:t>
            </a:r>
            <a:r>
              <a:rPr lang="en-US" sz="2200" i="1" dirty="0" smtClean="0">
                <a:sym typeface="Wingdings" pitchFamily="2" charset="2"/>
              </a:rPr>
              <a:t>cd</a:t>
            </a:r>
            <a:r>
              <a:rPr lang="en-US" sz="2200" baseline="-25000" dirty="0" smtClean="0">
                <a:sym typeface="Wingdings" pitchFamily="2" charset="2"/>
              </a:rPr>
              <a:t>1</a:t>
            </a:r>
            <a:r>
              <a:rPr lang="en-US" sz="2200" dirty="0" smtClean="0">
                <a:sym typeface="Wingdings" pitchFamily="2" charset="2"/>
              </a:rPr>
              <a:t>)</a:t>
            </a:r>
          </a:p>
          <a:p>
            <a:pPr marL="514350" lvl="0" indent="-514350" algn="just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kumimoji="0" lang="en-US" sz="2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514350" lvl="0" indent="-5143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i="1" noProof="0" dirty="0" smtClean="0">
                <a:sym typeface="Wingdings" pitchFamily="2" charset="2"/>
              </a:rPr>
              <a:t>S</a:t>
            </a:r>
            <a:r>
              <a:rPr lang="en-US" sz="2200" noProof="0" dirty="0" smtClean="0">
                <a:sym typeface="Wingdings" pitchFamily="2" charset="2"/>
              </a:rPr>
              <a:t>(</a:t>
            </a:r>
            <a:r>
              <a:rPr lang="en-US" sz="2200" i="1" noProof="0" dirty="0" smtClean="0">
                <a:sym typeface="Wingdings" pitchFamily="2" charset="2"/>
              </a:rPr>
              <a:t>j</a:t>
            </a:r>
            <a:r>
              <a:rPr lang="en-US" sz="2200" noProof="0" dirty="0" smtClean="0">
                <a:sym typeface="Wingdings" pitchFamily="2" charset="2"/>
              </a:rPr>
              <a:t>) – The set of advertisers not yet assigned an impression of </a:t>
            </a:r>
            <a:r>
              <a:rPr lang="en-US" sz="2200" i="1" noProof="0" dirty="0" smtClean="0">
                <a:sym typeface="Wingdings" pitchFamily="2" charset="2"/>
              </a:rPr>
              <a:t>j</a:t>
            </a:r>
            <a:r>
              <a:rPr lang="en-US" sz="2200" noProof="0" dirty="0" smtClean="0">
                <a:sym typeface="Wingdings" pitchFamily="2" charset="2"/>
              </a:rPr>
              <a:t>.</a:t>
            </a:r>
          </a:p>
          <a:p>
            <a:pPr marL="514350" lvl="0" indent="-5143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i="1" noProof="0" dirty="0" smtClean="0">
                <a:sym typeface="Wingdings" pitchFamily="2" charset="2"/>
              </a:rPr>
              <a:t>m</a:t>
            </a:r>
            <a:r>
              <a:rPr lang="en-US" sz="2200" baseline="-25000" noProof="0" dirty="0" smtClean="0">
                <a:sym typeface="Wingdings" pitchFamily="2" charset="2"/>
              </a:rPr>
              <a:t>1</a:t>
            </a:r>
            <a:r>
              <a:rPr lang="en-US" sz="2200" noProof="0" dirty="0" smtClean="0">
                <a:sym typeface="Wingdings" pitchFamily="2" charset="2"/>
              </a:rPr>
              <a:t>, </a:t>
            </a:r>
            <a:r>
              <a:rPr lang="en-US" sz="2200" i="1" dirty="0" smtClean="0">
                <a:sym typeface="Wingdings" pitchFamily="2" charset="2"/>
              </a:rPr>
              <a:t>m</a:t>
            </a:r>
            <a:r>
              <a:rPr lang="en-US" sz="2200" baseline="-25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 – the two advertisers maximizing </a:t>
            </a:r>
            <a:r>
              <a:rPr lang="en-US" sz="2200" i="1" dirty="0" smtClean="0">
                <a:sym typeface="Wingdings" pitchFamily="2" charset="2"/>
              </a:rPr>
              <a:t>v</a:t>
            </a:r>
            <a:r>
              <a:rPr lang="en-US" sz="2200" i="1" baseline="-25000" dirty="0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 – </a:t>
            </a:r>
            <a:r>
              <a:rPr lang="en-US" sz="2200" i="1" dirty="0" smtClean="0">
                <a:sym typeface="Wingdings" pitchFamily="2" charset="2"/>
              </a:rPr>
              <a:t>x</a:t>
            </a:r>
            <a:r>
              <a:rPr lang="en-US" sz="2200" dirty="0" smtClean="0">
                <a:sym typeface="Wingdings" pitchFamily="2" charset="2"/>
              </a:rPr>
              <a:t>(</a:t>
            </a:r>
            <a:r>
              <a:rPr lang="en-US" sz="2200" i="1" dirty="0" err="1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).</a:t>
            </a:r>
            <a:endParaRPr kumimoji="0" lang="en-US" sz="2200" i="1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81974" y="3933056"/>
          <a:ext cx="1478058" cy="432048"/>
        </p:xfrm>
        <a:graphic>
          <a:graphicData uri="http://schemas.openxmlformats.org/presentationml/2006/ole">
            <p:oleObj spid="_x0000_s82947" name="Equation" r:id="rId4" imgW="825480" imgH="241200" progId="Equation.3">
              <p:embed/>
            </p:oleObj>
          </a:graphicData>
        </a:graphic>
      </p:graphicFrame>
      <p:pic>
        <p:nvPicPr>
          <p:cNvPr id="9" name="Picture 4" descr="C:\Documents and Settings\moranfe\Local Settings\Temporary Internet Files\Content.IE5\DGEVV4J9\MC90043256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16024"/>
            <a:ext cx="1412776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Motivations</a:t>
            </a:r>
          </a:p>
          <a:p>
            <a:r>
              <a:rPr lang="en-US" dirty="0" smtClean="0"/>
              <a:t>Competitive Ratio</a:t>
            </a:r>
          </a:p>
          <a:p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Previous models</a:t>
            </a:r>
          </a:p>
          <a:p>
            <a:pPr lvl="1"/>
            <a:r>
              <a:rPr lang="en-US" dirty="0" smtClean="0"/>
              <a:t>Our new model</a:t>
            </a:r>
          </a:p>
          <a:p>
            <a:r>
              <a:rPr lang="en-US" dirty="0" smtClean="0"/>
              <a:t>Our Results</a:t>
            </a:r>
          </a:p>
          <a:p>
            <a:pPr lvl="1"/>
            <a:r>
              <a:rPr lang="en-US" dirty="0" smtClean="0"/>
              <a:t>Reduction to unit frequency caps</a:t>
            </a:r>
          </a:p>
          <a:p>
            <a:pPr lvl="1"/>
            <a:r>
              <a:rPr lang="en-US" dirty="0" smtClean="0"/>
              <a:t>The equal values case</a:t>
            </a:r>
          </a:p>
          <a:p>
            <a:pPr lvl="1"/>
            <a:r>
              <a:rPr lang="en-US" dirty="0" smtClean="0"/>
              <a:t>The general case</a:t>
            </a:r>
          </a:p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Remarks</a:t>
            </a:r>
          </a:p>
          <a:p>
            <a:r>
              <a:rPr lang="en-US" dirty="0" smtClean="0"/>
              <a:t>The constant </a:t>
            </a:r>
            <a:r>
              <a:rPr lang="en-US" i="1" dirty="0" smtClean="0"/>
              <a:t>c </a:t>
            </a:r>
            <a:r>
              <a:rPr lang="en-US" dirty="0" smtClean="0"/>
              <a:t>is (1 + 1/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min</a:t>
            </a:r>
            <a:r>
              <a:rPr lang="en-US" dirty="0" smtClean="0"/>
              <a:t>)</a:t>
            </a:r>
            <a:r>
              <a:rPr lang="en-US" i="1" baseline="30000" dirty="0" err="1" smtClean="0"/>
              <a:t>d</a:t>
            </a:r>
            <a:r>
              <a:rPr lang="en-US" sz="2000" baseline="20000" dirty="0" err="1" smtClean="0"/>
              <a:t>min</a:t>
            </a:r>
            <a:r>
              <a:rPr lang="en-US" dirty="0" smtClean="0"/>
              <a:t> - 1, where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min</a:t>
            </a:r>
            <a:r>
              <a:rPr lang="en-US" dirty="0" smtClean="0"/>
              <a:t> is the minimal demand.</a:t>
            </a:r>
          </a:p>
          <a:p>
            <a:r>
              <a:rPr lang="en-US" dirty="0" smtClean="0"/>
              <a:t>Competitive ratio, 1 – 1 / (c + 1), which approaches 1 – 1 / </a:t>
            </a:r>
            <a:r>
              <a:rPr lang="en-US" i="1" dirty="0" smtClean="0"/>
              <a:t>e</a:t>
            </a:r>
            <a:r>
              <a:rPr lang="en-US" dirty="0" smtClean="0"/>
              <a:t> for large demands.</a:t>
            </a:r>
          </a:p>
          <a:p>
            <a:r>
              <a:rPr lang="en-US" dirty="0" smtClean="0"/>
              <a:t>The algorithm both increases and decreases primal variables.</a:t>
            </a:r>
          </a:p>
          <a:p>
            <a:pPr lvl="1"/>
            <a:r>
              <a:rPr lang="en-US" dirty="0" smtClean="0"/>
              <a:t>This is unlike other online primal-dual algorithms.</a:t>
            </a:r>
          </a:p>
          <a:p>
            <a:r>
              <a:rPr lang="en-US" dirty="0" smtClean="0"/>
              <a:t>The algorithm can be easily made to work with user targeting.</a:t>
            </a:r>
          </a:p>
          <a:p>
            <a:pPr lvl="1"/>
            <a:r>
              <a:rPr lang="en-US" dirty="0" smtClean="0"/>
              <a:t>In this case its competitive ratio is tight.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 descr="C:\Documents and Settings\moranfe\Local Settings\Temporary Internet Files\Content.IE5\DGEVV4J9\MC90043256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16024"/>
            <a:ext cx="1412776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097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Improving upon the 1-1/</a:t>
            </a:r>
            <a:r>
              <a:rPr lang="en-US" i="1" dirty="0" smtClean="0"/>
              <a:t>e</a:t>
            </a:r>
            <a:r>
              <a:rPr lang="en-US" dirty="0" smtClean="0"/>
              <a:t> competitive algorithm for general values and demands.</a:t>
            </a:r>
          </a:p>
          <a:p>
            <a:pPr lvl="1"/>
            <a:r>
              <a:rPr lang="en-US" dirty="0" smtClean="0"/>
              <a:t>The worst upper bound known is 0.707.</a:t>
            </a:r>
          </a:p>
          <a:p>
            <a:r>
              <a:rPr lang="en-US" dirty="0" smtClean="0"/>
              <a:t>Supporting targeting constraints regarding both:</a:t>
            </a:r>
          </a:p>
          <a:p>
            <a:pPr lvl="1"/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Context (webpage)</a:t>
            </a:r>
          </a:p>
          <a:p>
            <a:r>
              <a:rPr lang="en-US" dirty="0" smtClean="0"/>
              <a:t>Improved approximation ratio for equal values and high demands.</a:t>
            </a:r>
          </a:p>
          <a:p>
            <a:pPr lvl="1"/>
            <a:r>
              <a:rPr lang="en-US" dirty="0" smtClean="0"/>
              <a:t>¾ is known to be tight for low demands only.</a:t>
            </a:r>
          </a:p>
          <a:p>
            <a:pPr lvl="1"/>
            <a:r>
              <a:rPr lang="en-US" dirty="0" smtClean="0"/>
              <a:t>If all demands are equal and approach infinity, we have a 0.828-competitive algorithm.</a:t>
            </a:r>
          </a:p>
          <a:p>
            <a:r>
              <a:rPr lang="en-US" dirty="0" smtClean="0"/>
              <a:t>Using randomization to bypass the deterministic upper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Frequency Capping in Online Advertising</a:t>
            </a:r>
            <a:endParaRPr 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4915" y="1345156"/>
            <a:ext cx="25368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Types of online advertising: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143240" y="1285860"/>
            <a:ext cx="1928826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dirty="0" smtClean="0"/>
              <a:t>Sponsored search advertising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857884" y="1285860"/>
            <a:ext cx="1928826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dirty="0" smtClean="0"/>
              <a:t>Display advertising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3786182" y="2571744"/>
            <a:ext cx="571504" cy="71438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500826" y="2571744"/>
            <a:ext cx="571504" cy="71438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8596" y="3403587"/>
            <a:ext cx="2714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Different business models: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143240" y="3357562"/>
            <a:ext cx="1928826" cy="10969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Pay-Per-Click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5857884" y="3357562"/>
            <a:ext cx="1928826" cy="10969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Pay-Per-Impression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500034" y="5477548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Requires:</a:t>
            </a:r>
          </a:p>
        </p:txBody>
      </p:sp>
      <p:sp>
        <p:nvSpPr>
          <p:cNvPr id="22" name="Down Arrow 21"/>
          <p:cNvSpPr/>
          <p:nvPr/>
        </p:nvSpPr>
        <p:spPr>
          <a:xfrm rot="20356556">
            <a:off x="7089829" y="4643446"/>
            <a:ext cx="571504" cy="71438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678087">
            <a:off x="5849150" y="4643446"/>
            <a:ext cx="571504" cy="71438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858016" y="5429264"/>
            <a:ext cx="1928826" cy="92869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dirty="0" smtClean="0"/>
              <a:t>Good Targeting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643438" y="5429264"/>
            <a:ext cx="1928826" cy="92869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dirty="0" smtClean="0"/>
              <a:t>Frequency Capping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22860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Standard performance measure for online algorithms.</a:t>
            </a:r>
          </a:p>
          <a:p>
            <a:pPr>
              <a:lnSpc>
                <a:spcPct val="70000"/>
              </a:lnSpc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Notation</a:t>
            </a:r>
          </a:p>
          <a:p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 – An instance of an online problem.</a:t>
            </a:r>
          </a:p>
          <a:p>
            <a:r>
              <a:rPr lang="en-US" i="1" dirty="0" smtClean="0"/>
              <a:t>ALG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an online algorithm </a:t>
            </a:r>
            <a:r>
              <a:rPr lang="en-US" i="1" dirty="0" smtClean="0"/>
              <a:t>ALG</a:t>
            </a:r>
            <a:r>
              <a:rPr lang="en-US" dirty="0" smtClean="0"/>
              <a:t>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OPT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the optimal </a:t>
            </a:r>
            <a:r>
              <a:rPr lang="en-US" u="sng" dirty="0" smtClean="0"/>
              <a:t>offline</a:t>
            </a:r>
            <a:r>
              <a:rPr lang="en-US" dirty="0" smtClean="0"/>
              <a:t> algorithm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.</a:t>
            </a:r>
            <a:endParaRPr lang="en-US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71604" y="4214818"/>
          <a:ext cx="1320521" cy="714380"/>
        </p:xfrm>
        <a:graphic>
          <a:graphicData uri="http://schemas.openxmlformats.org/presentationml/2006/ole">
            <p:oleObj spid="_x0000_s52226" name="Equation" r:id="rId3" imgW="77436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19755" y="4214823"/>
          <a:ext cx="1624013" cy="714375"/>
        </p:xfrm>
        <a:graphic>
          <a:graphicData uri="http://schemas.openxmlformats.org/presentationml/2006/ole">
            <p:oleObj spid="_x0000_s52227" name="Equation" r:id="rId4" imgW="95220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3714752"/>
            <a:ext cx="384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For Deterministic Algorithms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462447" y="3714752"/>
            <a:ext cx="371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For Randomized Algorithms</a:t>
            </a:r>
            <a:endParaRPr lang="en-US" sz="24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4857760"/>
            <a:ext cx="46767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en-US" sz="2500" dirty="0" smtClean="0"/>
              <a:t>Against oblivious adversary.</a:t>
            </a:r>
          </a:p>
          <a:p>
            <a:pPr indent="266700">
              <a:buFont typeface="Arial" pitchFamily="34" charset="0"/>
              <a:buChar char="•"/>
            </a:pPr>
            <a:r>
              <a:rPr lang="en-US" sz="2500" dirty="0" smtClean="0"/>
              <a:t>Other adversary types also exist.</a:t>
            </a:r>
            <a:endParaRPr lang="en-US" sz="25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5804" y="585789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Randomization often improves the achievable competitive ratio.</a:t>
            </a:r>
          </a:p>
        </p:txBody>
      </p:sp>
      <p:pic>
        <p:nvPicPr>
          <p:cNvPr id="33799" name="Picture 7" descr="C:\Documents and Settings\moranfe\Local Settings\Temporary Internet Files\Content.IE5\05LL1K6H\MCj025040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26820"/>
            <a:ext cx="928694" cy="1120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Ad-Auctions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Instance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advertisers:</a:t>
            </a:r>
          </a:p>
          <a:p>
            <a:pPr marL="1708150" lvl="1" indent="-355600"/>
            <a:r>
              <a:rPr lang="en-US" dirty="0" smtClean="0"/>
              <a:t>budget 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)</a:t>
            </a:r>
          </a:p>
          <a:p>
            <a:pPr marL="1708150" lvl="1" indent="-355600"/>
            <a:r>
              <a:rPr lang="en-US" dirty="0" smtClean="0"/>
              <a:t>bid for each keyword (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i,k</a:t>
            </a:r>
            <a:r>
              <a:rPr lang="en-US" dirty="0" smtClean="0"/>
              <a:t>)</a:t>
            </a:r>
          </a:p>
          <a:p>
            <a:pPr marL="1708150" lvl="1" indent="-355600"/>
            <a:r>
              <a:rPr lang="en-US" dirty="0" smtClean="0"/>
              <a:t>these parameters are known in advance.</a:t>
            </a:r>
          </a:p>
          <a:p>
            <a:r>
              <a:rPr lang="en-US" dirty="0" smtClean="0"/>
              <a:t>Impressions:</a:t>
            </a:r>
          </a:p>
          <a:p>
            <a:pPr lvl="1"/>
            <a:r>
              <a:rPr lang="en-US" dirty="0" smtClean="0"/>
              <a:t>Arrive online. Each one is associated with a keyword.</a:t>
            </a:r>
          </a:p>
          <a:p>
            <a:pPr lvl="1"/>
            <a:r>
              <a:rPr lang="en-US" dirty="0" smtClean="0"/>
              <a:t>Must be immediately assigned upon arrival.</a:t>
            </a:r>
          </a:p>
          <a:p>
            <a:pPr lvl="1"/>
            <a:r>
              <a:rPr lang="en-US" dirty="0" smtClean="0"/>
              <a:t>The gain is min{bid, remaining budget}.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Objective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Maximize the total gain.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Known Result</a:t>
            </a:r>
          </a:p>
          <a:p>
            <a:pPr marL="0" lvl="0" indent="0">
              <a:buNone/>
            </a:pPr>
            <a:r>
              <a:rPr lang="en-US" dirty="0" smtClean="0"/>
              <a:t>A tight 1 – 1/</a:t>
            </a:r>
            <a:r>
              <a:rPr lang="en-US" i="1" dirty="0" smtClean="0"/>
              <a:t>e</a:t>
            </a:r>
            <a:r>
              <a:rPr lang="en-US" dirty="0" smtClean="0"/>
              <a:t> competitive algorithm by Mehta et al. (2007) for large budgets.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6385" name="Picture 1" descr="C:\Documents and Settings\moranfe\Local Settings\Temporary Internet Files\Content.IE5\BXPUWS8R\MCBD0703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936104" cy="1013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Extended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412134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67544" y="1519064"/>
            <a:ext cx="5256584" cy="2980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u="sng" dirty="0" smtClean="0"/>
              <a:t>Difference (from previous model)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The bid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i,k</a:t>
            </a:r>
            <a:r>
              <a:rPr lang="en-US" sz="3200" dirty="0" smtClean="0"/>
              <a:t> of advertiser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 on keyword </a:t>
            </a:r>
            <a:r>
              <a:rPr lang="en-US" sz="3200" i="1" dirty="0" smtClean="0"/>
              <a:t>k: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was a constant in the old model.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is a non-increasing function of the number of impressions of keyword </a:t>
            </a:r>
            <a:r>
              <a:rPr lang="en-US" sz="3200" i="1" dirty="0" smtClean="0"/>
              <a:t>k</a:t>
            </a:r>
            <a:r>
              <a:rPr lang="en-US" sz="3200" dirty="0" smtClean="0"/>
              <a:t> bought by advertiser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 so far.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i="1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5868144" y="1124744"/>
            <a:ext cx="2592288" cy="2520280"/>
            <a:chOff x="5868144" y="1124744"/>
            <a:chExt cx="2592288" cy="2520280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472100" y="2384884"/>
              <a:ext cx="1656184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00192" y="3212976"/>
              <a:ext cx="2160240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84168" y="1124744"/>
              <a:ext cx="5341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b</a:t>
              </a:r>
              <a:r>
                <a:rPr lang="en-US" sz="2400" i="1" baseline="-25000" dirty="0" err="1" smtClean="0"/>
                <a:t>i,k</a:t>
              </a:r>
              <a:endParaRPr lang="en-US" sz="2400" i="1" baseline="-25000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300192" y="1916832"/>
              <a:ext cx="1872208" cy="1297732"/>
              <a:chOff x="6300192" y="3861048"/>
              <a:chExt cx="1872208" cy="129773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6300192" y="3861048"/>
                <a:ext cx="648072" cy="50405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6804248" y="4509120"/>
                <a:ext cx="792088" cy="50405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7452320" y="5157192"/>
                <a:ext cx="720080" cy="158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5868144" y="176352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68144" y="21955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68144" y="2627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04248" y="32756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08304" y="32756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652120" y="3565465"/>
            <a:ext cx="34054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2000" dirty="0" smtClean="0"/>
              <a:t>Bid for first impression: 3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000" dirty="0" smtClean="0"/>
              <a:t>Bid for second impression: 2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000" dirty="0" smtClean="0"/>
              <a:t>Bid for next impressions: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32048" y="4809811"/>
            <a:ext cx="8388424" cy="1787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700" b="1" u="sng" dirty="0" smtClean="0"/>
              <a:t>Known Results</a:t>
            </a:r>
          </a:p>
          <a:p>
            <a:pPr marL="273050" lvl="0" indent="-27305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700" dirty="0" smtClean="0"/>
              <a:t>An upper bound of 1 – 1/</a:t>
            </a:r>
            <a:r>
              <a:rPr lang="en-US" sz="2700" i="1" dirty="0" smtClean="0"/>
              <a:t>e</a:t>
            </a:r>
            <a:r>
              <a:rPr lang="en-US" sz="2700" dirty="0" smtClean="0"/>
              <a:t> follows from the result of the previous model.</a:t>
            </a:r>
          </a:p>
          <a:p>
            <a:pPr marL="273050" indent="-27305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700" dirty="0" smtClean="0"/>
              <a:t>A 1 – 1/</a:t>
            </a:r>
            <a:r>
              <a:rPr lang="en-US" sz="2700" i="1" dirty="0" smtClean="0"/>
              <a:t>e</a:t>
            </a:r>
            <a:r>
              <a:rPr lang="en-US" sz="2700" dirty="0" smtClean="0"/>
              <a:t> competitive algorithm by </a:t>
            </a:r>
            <a:r>
              <a:rPr lang="en-US" sz="2800" dirty="0" err="1" smtClean="0"/>
              <a:t>Goel</a:t>
            </a:r>
            <a:r>
              <a:rPr lang="en-US" sz="2800" dirty="0" smtClean="0"/>
              <a:t> and Mehta (2007) for large budgets</a:t>
            </a:r>
            <a:r>
              <a:rPr lang="en-US" sz="27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Frequency Capping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Instance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advertisers</a:t>
            </a:r>
          </a:p>
          <a:p>
            <a:pPr marL="1981200" lvl="1" indent="-355600"/>
            <a:r>
              <a:rPr lang="en-US" dirty="0" smtClean="0"/>
              <a:t>demand 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).</a:t>
            </a:r>
          </a:p>
          <a:p>
            <a:pPr marL="1981200" lvl="1" indent="-355600"/>
            <a:r>
              <a:rPr lang="en-US" dirty="0" smtClean="0"/>
              <a:t>value per impression (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).</a:t>
            </a:r>
          </a:p>
          <a:p>
            <a:pPr marL="1981200" lvl="1" indent="-355600"/>
            <a:r>
              <a:rPr lang="en-US" dirty="0" smtClean="0"/>
              <a:t>frequency cap per user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).</a:t>
            </a:r>
          </a:p>
          <a:p>
            <a:pPr marL="1981200" lvl="1" indent="-355600"/>
            <a:r>
              <a:rPr lang="en-US" dirty="0" smtClean="0"/>
              <a:t>the parameter are known in advance.</a:t>
            </a:r>
          </a:p>
          <a:p>
            <a:r>
              <a:rPr lang="en-US" dirty="0" smtClean="0"/>
              <a:t>Impressions:</a:t>
            </a:r>
          </a:p>
          <a:p>
            <a:pPr lvl="1"/>
            <a:r>
              <a:rPr lang="en-US" dirty="0" smtClean="0"/>
              <a:t>Arrive online.</a:t>
            </a:r>
          </a:p>
          <a:p>
            <a:pPr lvl="1"/>
            <a:r>
              <a:rPr lang="en-US" dirty="0" smtClean="0"/>
              <a:t>Each one is associated with a user.</a:t>
            </a:r>
          </a:p>
          <a:p>
            <a:pPr lvl="1"/>
            <a:r>
              <a:rPr lang="en-US" dirty="0" smtClean="0"/>
              <a:t>Must be immediately assigned.</a:t>
            </a:r>
          </a:p>
          <a:p>
            <a:pPr lvl="1"/>
            <a:r>
              <a:rPr lang="en-US" dirty="0" smtClean="0"/>
              <a:t>The gain is the value of the advertiser receiving the impression.</a:t>
            </a:r>
          </a:p>
          <a:p>
            <a:pPr>
              <a:buNone/>
            </a:pPr>
            <a:r>
              <a:rPr lang="en-US" b="1" u="sng" dirty="0" smtClean="0"/>
              <a:t>Objective</a:t>
            </a:r>
          </a:p>
          <a:p>
            <a:pPr>
              <a:buNone/>
            </a:pPr>
            <a:r>
              <a:rPr lang="en-US" dirty="0" smtClean="0"/>
              <a:t>Maximize the total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6385" name="Picture 1" descr="C:\Documents and Settings\moranfe\Local Settings\Temporary Internet Files\Content.IE5\BXPUWS8R\MCBD0703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1263821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0405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frequency capping model can be represented as a special case of the extended model:</a:t>
            </a:r>
          </a:p>
          <a:p>
            <a:pPr lvl="1"/>
            <a:r>
              <a:rPr lang="en-US" dirty="0" smtClean="0"/>
              <a:t>Keyword = User.</a:t>
            </a:r>
          </a:p>
          <a:p>
            <a:pPr lvl="1"/>
            <a:r>
              <a:rPr lang="en-US" dirty="0" smtClean="0"/>
              <a:t>Bid is a step function dropping at the frequency cap.</a:t>
            </a:r>
          </a:p>
          <a:p>
            <a:r>
              <a:rPr lang="en-US" dirty="0" smtClean="0"/>
              <a:t>The 1 – 1/</a:t>
            </a:r>
            <a:r>
              <a:rPr lang="en-US" i="1" dirty="0" smtClean="0"/>
              <a:t>e</a:t>
            </a:r>
            <a:r>
              <a:rPr lang="en-US" dirty="0" smtClean="0"/>
              <a:t> competitive algorithm of </a:t>
            </a:r>
            <a:r>
              <a:rPr lang="en-US" dirty="0" err="1" smtClean="0"/>
              <a:t>Goel</a:t>
            </a:r>
            <a:r>
              <a:rPr lang="en-US" dirty="0" smtClean="0"/>
              <a:t> and Mehta (2007) applies to our model for large demands.</a:t>
            </a:r>
          </a:p>
          <a:p>
            <a:r>
              <a:rPr lang="en-US" dirty="0" smtClean="0"/>
              <a:t>The upper bound of the previous model does not necessarily propagates to the freq. capping model:</a:t>
            </a:r>
          </a:p>
          <a:p>
            <a:pPr lvl="1"/>
            <a:r>
              <a:rPr lang="en-US" dirty="0" smtClean="0"/>
              <a:t>Allowing different bids for different keywords/users create a matching aspect.</a:t>
            </a:r>
          </a:p>
          <a:p>
            <a:pPr lvl="1"/>
            <a:r>
              <a:rPr lang="en-US" dirty="0" smtClean="0"/>
              <a:t>The freq. capping model allows a single value for each advertiser.</a:t>
            </a:r>
          </a:p>
          <a:p>
            <a:pPr lvl="1"/>
            <a:r>
              <a:rPr lang="en-US" dirty="0" smtClean="0"/>
              <a:t>Strongest upper bound known for the freq. capping model is </a:t>
            </a:r>
            <a:r>
              <a:rPr lang="en-US" dirty="0" smtClean="0"/>
              <a:t>0.707 &gt; 1 – 1/e </a:t>
            </a:r>
            <a:r>
              <a:rPr lang="en-US" dirty="0" smtClean="0"/>
              <a:t>(for deterministic algorithms).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3729" name="Picture 1" descr="C:\Documents and Settings\moranfe\Local Settings\Temporary Internet Files\Content.IE5\S8T9AYHX\MC9003587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434" y="404665"/>
            <a:ext cx="781982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8457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reduction to the case of unit freq. caps.</a:t>
            </a:r>
          </a:p>
          <a:p>
            <a:pPr lvl="1"/>
            <a:r>
              <a:rPr lang="en-US" dirty="0" smtClean="0"/>
              <a:t>The other results are based on this reduction.</a:t>
            </a:r>
          </a:p>
          <a:p>
            <a:r>
              <a:rPr lang="en-US" dirty="0" smtClean="0"/>
              <a:t>A greedy ¾-competitive algorithms for two cases:</a:t>
            </a:r>
          </a:p>
          <a:p>
            <a:pPr lvl="1"/>
            <a:r>
              <a:rPr lang="en-US" dirty="0" smtClean="0"/>
              <a:t>All advertisers have equal values.</a:t>
            </a:r>
          </a:p>
          <a:p>
            <a:pPr lvl="1"/>
            <a:r>
              <a:rPr lang="en-US" dirty="0" smtClean="0"/>
              <a:t>All advertisers have equal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/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matching upper bound for deterministic algorithms.</a:t>
            </a:r>
          </a:p>
          <a:p>
            <a:r>
              <a:rPr lang="en-US" dirty="0" smtClean="0"/>
              <a:t>For the general case:</a:t>
            </a:r>
          </a:p>
          <a:p>
            <a:pPr lvl="1"/>
            <a:r>
              <a:rPr lang="en-US" dirty="0" smtClean="0"/>
              <a:t>An upper bound of 0.707.</a:t>
            </a:r>
          </a:p>
          <a:p>
            <a:pPr lvl="1"/>
            <a:r>
              <a:rPr lang="en-US" dirty="0" smtClean="0"/>
              <a:t>A different 1 – 1/</a:t>
            </a:r>
            <a:r>
              <a:rPr lang="en-US" i="1" dirty="0" smtClean="0"/>
              <a:t>e</a:t>
            </a:r>
            <a:r>
              <a:rPr lang="en-US" dirty="0" smtClean="0"/>
              <a:t> competitive algorithm for large demands:</a:t>
            </a:r>
          </a:p>
          <a:p>
            <a:pPr lvl="2"/>
            <a:r>
              <a:rPr lang="en-US" dirty="0" smtClean="0"/>
              <a:t>Based on the primal-dual method of Buchbinder and Naor (2009).</a:t>
            </a:r>
          </a:p>
          <a:p>
            <a:pPr lvl="2"/>
            <a:r>
              <a:rPr lang="en-US" dirty="0" smtClean="0"/>
              <a:t>Both increases and decreases primal variables.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2705" name="Picture 1" descr="C:\Documents and Settings\moranfe\Local Settings\Temporary Internet Files\Content.IE5\N7TUQ0DD\MC9000787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631851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</TotalTime>
  <Words>1579</Words>
  <Application>Microsoft Office PowerPoint</Application>
  <PresentationFormat>On-screen Show (4:3)</PresentationFormat>
  <Paragraphs>267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Frequency Capping in Online Advertising</vt:lpstr>
      <vt:lpstr>Outline</vt:lpstr>
      <vt:lpstr>Frequency Capping in Online Advertising</vt:lpstr>
      <vt:lpstr>Competitive Ratio</vt:lpstr>
      <vt:lpstr>Ad-Auctions Model</vt:lpstr>
      <vt:lpstr>Extended Model</vt:lpstr>
      <vt:lpstr>Our Frequency Capping Model</vt:lpstr>
      <vt:lpstr>Inherited Result</vt:lpstr>
      <vt:lpstr>Our Results</vt:lpstr>
      <vt:lpstr>The Reduction</vt:lpstr>
      <vt:lpstr>The Reduction (cont.)</vt:lpstr>
      <vt:lpstr>Identical Values Case</vt:lpstr>
      <vt:lpstr>Result for Identity Freq. Caps and Equal Demands</vt:lpstr>
      <vt:lpstr>Result for Identical Values</vt:lpstr>
      <vt:lpstr>Result for Identical Values (cont.)</vt:lpstr>
      <vt:lpstr>Result for Identical Values (cont.)</vt:lpstr>
      <vt:lpstr>General Case</vt:lpstr>
      <vt:lpstr>General Case (cont.)</vt:lpstr>
      <vt:lpstr>General Case (cont.)</vt:lpstr>
      <vt:lpstr>General Case (cont.)</vt:lpstr>
      <vt:lpstr>Open Problems</vt:lpstr>
      <vt:lpstr>Slide 22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Feldman Moran</cp:lastModifiedBy>
  <cp:revision>452</cp:revision>
  <dcterms:created xsi:type="dcterms:W3CDTF">2009-11-07T08:14:49Z</dcterms:created>
  <dcterms:modified xsi:type="dcterms:W3CDTF">2011-07-23T05:08:25Z</dcterms:modified>
</cp:coreProperties>
</file>